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22"/>
  </p:notesMasterIdLst>
  <p:handoutMasterIdLst>
    <p:handoutMasterId r:id="rId23"/>
  </p:handoutMasterIdLst>
  <p:sldIdLst>
    <p:sldId id="423" r:id="rId2"/>
    <p:sldId id="567" r:id="rId3"/>
    <p:sldId id="601" r:id="rId4"/>
    <p:sldId id="602" r:id="rId5"/>
    <p:sldId id="603" r:id="rId6"/>
    <p:sldId id="604" r:id="rId7"/>
    <p:sldId id="606" r:id="rId8"/>
    <p:sldId id="607" r:id="rId9"/>
    <p:sldId id="608" r:id="rId10"/>
    <p:sldId id="609" r:id="rId11"/>
    <p:sldId id="617" r:id="rId12"/>
    <p:sldId id="610" r:id="rId13"/>
    <p:sldId id="611" r:id="rId14"/>
    <p:sldId id="612" r:id="rId15"/>
    <p:sldId id="613" r:id="rId16"/>
    <p:sldId id="614" r:id="rId17"/>
    <p:sldId id="618" r:id="rId18"/>
    <p:sldId id="616" r:id="rId19"/>
    <p:sldId id="619" r:id="rId20"/>
    <p:sldId id="620" r:id="rId21"/>
  </p:sldIdLst>
  <p:sldSz cx="9144000" cy="6858000" type="screen4x3"/>
  <p:notesSz cx="7315200" cy="9601200"/>
  <p:custDataLst>
    <p:tags r:id="rId24"/>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4660"/>
  </p:normalViewPr>
  <p:slideViewPr>
    <p:cSldViewPr>
      <p:cViewPr varScale="1">
        <p:scale>
          <a:sx n="66" d="100"/>
          <a:sy n="66" d="100"/>
        </p:scale>
        <p:origin x="-594" y="-102"/>
      </p:cViewPr>
      <p:guideLst>
        <p:guide orient="horz" pos="1056"/>
        <p:guide pos="2880"/>
      </p:guideLst>
    </p:cSldViewPr>
  </p:slideViewPr>
  <p:notesTextViewPr>
    <p:cViewPr>
      <p:scale>
        <a:sx n="100" d="100"/>
        <a:sy n="100" d="100"/>
      </p:scale>
      <p:origin x="0" y="0"/>
    </p:cViewPr>
  </p:notesTextViewPr>
  <p:sorterViewPr>
    <p:cViewPr>
      <p:scale>
        <a:sx n="66" d="100"/>
        <a:sy n="66" d="100"/>
      </p:scale>
      <p:origin x="0" y="48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6F670AC9-7EA7-40A6-BC71-0157B9307D0E}" type="datetimeFigureOut">
              <a:rPr lang="en-US" smtClean="0"/>
              <a:pPr/>
              <a:t>8/22/2010</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E048AB4E-B26F-40FE-99E5-0BE5FC45303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70583" cy="480388"/>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defTabSz="966621" eaLnBrk="1" hangingPunct="1">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4142962" y="0"/>
            <a:ext cx="3170583" cy="480388"/>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lvl1pPr algn="r" defTabSz="966621" eaLnBrk="1" hangingPunct="1">
              <a:defRPr sz="1200">
                <a:latin typeface="Arial"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6653" tIns="48327" rIns="96653" bIns="483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9119173"/>
            <a:ext cx="3170583" cy="480388"/>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defTabSz="966621" eaLnBrk="1" hangingPunct="1">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4142962" y="9119173"/>
            <a:ext cx="3170583" cy="480388"/>
          </a:xfrm>
          <a:prstGeom prst="rect">
            <a:avLst/>
          </a:prstGeom>
          <a:noFill/>
          <a:ln w="9525">
            <a:noFill/>
            <a:miter lim="800000"/>
            <a:headEnd/>
            <a:tailEnd/>
          </a:ln>
          <a:effectLst/>
        </p:spPr>
        <p:txBody>
          <a:bodyPr vert="horz" wrap="square" lIns="96653" tIns="48327" rIns="96653" bIns="48327" numCol="1" anchor="b" anchorCtr="0" compatLnSpc="1">
            <a:prstTxWarp prst="textNoShape">
              <a:avLst/>
            </a:prstTxWarp>
          </a:bodyPr>
          <a:lstStyle>
            <a:lvl1pPr algn="r" defTabSz="966621" eaLnBrk="1" hangingPunct="1">
              <a:defRPr sz="1200">
                <a:latin typeface="Arial" charset="0"/>
              </a:defRPr>
            </a:lvl1pPr>
          </a:lstStyle>
          <a:p>
            <a:pPr>
              <a:defRPr/>
            </a:pPr>
            <a:fld id="{12EB717A-506A-40F6-B818-A6113DCAD51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student taking notes will e-mail the notes</a:t>
            </a:r>
            <a:r>
              <a:rPr lang="en-US" baseline="0" dirty="0" smtClean="0"/>
              <a:t> to the instructor.  Class discussion notes will be posted on the class website (open side) and linked to on the </a:t>
            </a:r>
            <a:r>
              <a:rPr lang="en-US" baseline="0" dirty="0" err="1" smtClean="0"/>
              <a:t>Facebook</a:t>
            </a:r>
            <a:r>
              <a:rPr lang="en-US" baseline="0" dirty="0" smtClean="0"/>
              <a:t> discussion page.</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class syllabus for further details.  One word posts do</a:t>
            </a:r>
            <a:r>
              <a:rPr lang="en-US" baseline="0" dirty="0" smtClean="0"/>
              <a:t> not count for weekly credit.  The instructor reserves the right to remove inappropriate content.  Students should keep the discussion focused on the class assignments or course content.  Personal attacks against other students, other individuals, or the instructor should not be posted.</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activity</a:t>
            </a:r>
            <a:r>
              <a:rPr lang="en-US" baseline="0" dirty="0" smtClean="0"/>
              <a:t> may take 8-10 hours for your to complete.  Start early!  E-mail the instructor when you have successfully completed these activities.  You must score a 70% or higher on each modules post-test for activity completion.</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Graduate student should also make note of when journal article</a:t>
            </a:r>
            <a:r>
              <a:rPr lang="en-US" baseline="0" dirty="0" smtClean="0"/>
              <a:t> assignment </a:t>
            </a:r>
            <a:r>
              <a:rPr lang="en-US" baseline="0" dirty="0" err="1" smtClean="0"/>
              <a:t>facebook</a:t>
            </a:r>
            <a:r>
              <a:rPr lang="en-US" baseline="0" dirty="0" smtClean="0"/>
              <a:t> postings are due.  Written assignment 5 is worth 50 points.</a:t>
            </a:r>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2EB717A-506A-40F6-B818-A6113DCAD516}" type="slidenum">
              <a:rPr lang="en-US" smtClean="0"/>
              <a:pPr>
                <a:defRPr/>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D52C8358-5BB0-4536-90C2-5281EADEE129}" type="slidenum">
              <a:rPr lang="en-US"/>
              <a:pPr>
                <a:defRPr/>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A664F84-5FBD-460C-9C25-A492A4460E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D7D87FD-FB59-4523-AD15-C72EE4E7D9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B2399B51-2248-44DE-A48B-4C536184B53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6402D41F-B3E1-493F-B9BF-BBDC60220E98}" type="slidenum">
              <a:rPr lang="en-US"/>
              <a:pPr>
                <a:defRPr/>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02A74ED2-3198-4D35-BFEF-9AF9B0FF350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A5888CB2-6E5B-4F49-8865-C5E5BD71BD5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977B0124-EC11-4078-BFBD-AC08A7E950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7D69C31-917C-477A-B8C2-D38C309B942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C13C9294-4059-46EA-91F7-AC785CEEF898}" type="slidenum">
              <a:rPr lang="en-US"/>
              <a:pPr>
                <a:defRPr/>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C5B3D04E-D5C4-4260-AB3A-EDCC634BBE47}" type="slidenum">
              <a:rPr lang="en-US"/>
              <a:pPr>
                <a:defRPr/>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0EF6FFE5-E8BA-470C-8FA0-5202167525D8}" type="slidenum">
              <a:rPr lang="en-US"/>
              <a:pPr>
                <a:defRPr/>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37" r:id="rId7"/>
    <p:sldLayoutId id="2147483946" r:id="rId8"/>
    <p:sldLayoutId id="2147483947" r:id="rId9"/>
    <p:sldLayoutId id="2147483938" r:id="rId10"/>
    <p:sldLayoutId id="2147483939"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8298766" cy="1295399"/>
          </a:xfrm>
        </p:spPr>
        <p:txBody>
          <a:bodyPr>
            <a:normAutofit/>
          </a:bodyPr>
          <a:lstStyle/>
          <a:p>
            <a:pPr indent="0" algn="ctr" eaLnBrk="1" fontAlgn="auto" hangingPunct="1">
              <a:spcAft>
                <a:spcPts val="0"/>
              </a:spcAft>
              <a:defRPr/>
            </a:pPr>
            <a:r>
              <a:rPr lang="en-US" sz="4000" dirty="0" smtClean="0">
                <a:solidFill>
                  <a:schemeClr val="tx2">
                    <a:tint val="100000"/>
                    <a:shade val="90000"/>
                    <a:satMod val="250000"/>
                    <a:alpha val="100000"/>
                  </a:schemeClr>
                </a:solidFill>
              </a:rPr>
              <a:t>Course Overview </a:t>
            </a:r>
            <a:endParaRPr lang="en-US" sz="4000" dirty="0">
              <a:solidFill>
                <a:schemeClr val="tx2">
                  <a:tint val="100000"/>
                  <a:shade val="90000"/>
                  <a:satMod val="250000"/>
                  <a:alpha val="100000"/>
                </a:schemeClr>
              </a:solidFill>
            </a:endParaRPr>
          </a:p>
        </p:txBody>
      </p:sp>
      <p:sp>
        <p:nvSpPr>
          <p:cNvPr id="10243" name="Subtitle 2"/>
          <p:cNvSpPr>
            <a:spLocks noGrp="1"/>
          </p:cNvSpPr>
          <p:nvPr>
            <p:ph type="subTitle" idx="1"/>
          </p:nvPr>
        </p:nvSpPr>
        <p:spPr>
          <a:xfrm>
            <a:off x="2133600" y="2819400"/>
            <a:ext cx="6553200" cy="2362200"/>
          </a:xfrm>
        </p:spPr>
        <p:txBody>
          <a:bodyPr/>
          <a:lstStyle/>
          <a:p>
            <a:pPr eaLnBrk="1" hangingPunct="1">
              <a:spcBef>
                <a:spcPct val="0"/>
              </a:spcBef>
            </a:pPr>
            <a:r>
              <a:rPr lang="en-US" smtClean="0"/>
              <a:t>Amanda Hodges, Ph.D.</a:t>
            </a:r>
          </a:p>
          <a:p>
            <a:pPr eaLnBrk="1" hangingPunct="1">
              <a:spcBef>
                <a:spcPct val="0"/>
              </a:spcBef>
            </a:pPr>
            <a:r>
              <a:rPr lang="en-US" smtClean="0"/>
              <a:t>Entomology/Nematology Dept.</a:t>
            </a:r>
          </a:p>
          <a:p>
            <a:pPr eaLnBrk="1" hangingPunct="1">
              <a:spcBef>
                <a:spcPct val="0"/>
              </a:spcBef>
            </a:pPr>
            <a:r>
              <a:rPr lang="en-US" smtClean="0"/>
              <a:t>University of  Florida</a:t>
            </a:r>
          </a:p>
          <a:p>
            <a:pPr eaLnBrk="1" hangingPunct="1">
              <a:spcBef>
                <a:spcPct val="0"/>
              </a:spcBef>
            </a:pPr>
            <a:endParaRPr lang="en-US" smtClean="0"/>
          </a:p>
          <a:p>
            <a:pPr eaLnBrk="1" hangingPunct="1">
              <a:spcBef>
                <a:spcPct val="0"/>
              </a:spcBef>
            </a:pPr>
            <a:endParaRPr lang="en-US" smtClean="0"/>
          </a:p>
        </p:txBody>
      </p:sp>
      <p:pic>
        <p:nvPicPr>
          <p:cNvPr id="10244" name="Picture 3" descr="UFsignatureThemeline.tif"/>
          <p:cNvPicPr>
            <a:picLocks noChangeAspect="1"/>
          </p:cNvPicPr>
          <p:nvPr/>
        </p:nvPicPr>
        <p:blipFill>
          <a:blip r:embed="rId2" cstate="print"/>
          <a:srcRect/>
          <a:stretch>
            <a:fillRect/>
          </a:stretch>
        </p:blipFill>
        <p:spPr bwMode="auto">
          <a:xfrm>
            <a:off x="0" y="6172200"/>
            <a:ext cx="2474913" cy="685800"/>
          </a:xfrm>
          <a:prstGeom prst="rect">
            <a:avLst/>
          </a:prstGeom>
          <a:noFill/>
          <a:ln w="9525">
            <a:noFill/>
            <a:miter lim="800000"/>
            <a:headEnd/>
            <a:tailEnd/>
          </a:ln>
        </p:spPr>
      </p:pic>
      <p:sp>
        <p:nvSpPr>
          <p:cNvPr id="10245" name="TextBox 4"/>
          <p:cNvSpPr txBox="1">
            <a:spLocks noChangeArrowheads="1"/>
          </p:cNvSpPr>
          <p:nvPr/>
        </p:nvSpPr>
        <p:spPr bwMode="auto">
          <a:xfrm>
            <a:off x="2617788" y="6172200"/>
            <a:ext cx="6417719" cy="461665"/>
          </a:xfrm>
          <a:prstGeom prst="rect">
            <a:avLst/>
          </a:prstGeom>
          <a:noFill/>
          <a:ln w="9525">
            <a:noFill/>
            <a:miter lim="800000"/>
            <a:headEnd/>
            <a:tailEnd/>
          </a:ln>
        </p:spPr>
        <p:txBody>
          <a:bodyPr wrap="none">
            <a:spAutoFit/>
          </a:bodyPr>
          <a:lstStyle/>
          <a:p>
            <a:r>
              <a:rPr lang="en-US" sz="2400" dirty="0"/>
              <a:t>Exotic Species &amp; </a:t>
            </a:r>
            <a:r>
              <a:rPr lang="en-US" sz="2400" dirty="0" err="1"/>
              <a:t>Biosecurity</a:t>
            </a:r>
            <a:r>
              <a:rPr lang="en-US" sz="2400" dirty="0"/>
              <a:t> </a:t>
            </a:r>
            <a:r>
              <a:rPr lang="en-US" sz="2400"/>
              <a:t>Issues </a:t>
            </a:r>
            <a:r>
              <a:rPr lang="en-US" sz="2400" smtClean="0"/>
              <a:t>ALS 4161/6166</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3315" name="Content Placeholder 2"/>
          <p:cNvSpPr>
            <a:spLocks noGrp="1"/>
          </p:cNvSpPr>
          <p:nvPr>
            <p:ph idx="1"/>
          </p:nvPr>
        </p:nvSpPr>
        <p:spPr/>
        <p:txBody>
          <a:bodyPr/>
          <a:lstStyle/>
          <a:p>
            <a:r>
              <a:rPr lang="en-US" dirty="0" smtClean="0"/>
              <a:t>Appropriately addresses topic (1-5 points)</a:t>
            </a:r>
          </a:p>
          <a:p>
            <a:pPr>
              <a:buNone/>
            </a:pPr>
            <a:endParaRPr lang="en-US" dirty="0" smtClean="0"/>
          </a:p>
          <a:p>
            <a:r>
              <a:rPr lang="en-US" dirty="0" smtClean="0"/>
              <a:t>Content logically organized (1-10 points)</a:t>
            </a:r>
          </a:p>
          <a:p>
            <a:pPr>
              <a:buNone/>
            </a:pPr>
            <a:endParaRPr lang="en-US" dirty="0" smtClean="0"/>
          </a:p>
          <a:p>
            <a:r>
              <a:rPr lang="en-US" dirty="0" smtClean="0"/>
              <a:t>Use of references (1-5 points)</a:t>
            </a:r>
          </a:p>
          <a:p>
            <a:pPr>
              <a:buNone/>
            </a:pPr>
            <a:endParaRPr lang="en-US" dirty="0" smtClean="0"/>
          </a:p>
          <a:p>
            <a:r>
              <a:rPr lang="en-US" dirty="0" smtClean="0"/>
              <a:t>Grammatically accurate (1-5 points)</a:t>
            </a:r>
          </a:p>
          <a:p>
            <a:pPr>
              <a:buFont typeface="Wingdings 2" pitchFamily="18" charset="2"/>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 Students</a:t>
            </a:r>
            <a:endParaRPr lang="en-US" dirty="0"/>
          </a:p>
        </p:txBody>
      </p:sp>
      <p:sp>
        <p:nvSpPr>
          <p:cNvPr id="3" name="Content Placeholder 2"/>
          <p:cNvSpPr>
            <a:spLocks noGrp="1"/>
          </p:cNvSpPr>
          <p:nvPr>
            <p:ph idx="1"/>
          </p:nvPr>
        </p:nvSpPr>
        <p:spPr/>
        <p:txBody>
          <a:bodyPr/>
          <a:lstStyle/>
          <a:p>
            <a:r>
              <a:rPr lang="en-US" dirty="0" smtClean="0"/>
              <a:t>Electronic Submission by e-mailing the instructor is required.</a:t>
            </a:r>
          </a:p>
          <a:p>
            <a:r>
              <a:rPr lang="en-US" dirty="0" smtClean="0"/>
              <a:t>Instructor will confirm receipt of assignment.</a:t>
            </a:r>
          </a:p>
          <a:p>
            <a:r>
              <a:rPr lang="en-US" dirty="0" smtClean="0"/>
              <a:t>Assignments will be checked for plagiarism at </a:t>
            </a:r>
            <a:r>
              <a:rPr lang="en-US" dirty="0" err="1" smtClean="0"/>
              <a:t>Turnitin@uf</a:t>
            </a:r>
            <a:r>
              <a:rPr lang="en-US" dirty="0" smtClean="0"/>
              <a:t> http://www.at.ufl.edu/~turnitin/support.html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1</a:t>
            </a:r>
            <a:endParaRPr lang="en-US" dirty="0"/>
          </a:p>
        </p:txBody>
      </p:sp>
      <p:sp>
        <p:nvSpPr>
          <p:cNvPr id="14339" name="Content Placeholder 2"/>
          <p:cNvSpPr>
            <a:spLocks noGrp="1"/>
          </p:cNvSpPr>
          <p:nvPr>
            <p:ph idx="1"/>
          </p:nvPr>
        </p:nvSpPr>
        <p:spPr/>
        <p:txBody>
          <a:bodyPr/>
          <a:lstStyle/>
          <a:p>
            <a:r>
              <a:rPr lang="en-US" dirty="0" smtClean="0"/>
              <a:t>Due:  September 20, 2010</a:t>
            </a:r>
          </a:p>
          <a:p>
            <a:pPr>
              <a:buFont typeface="Wingdings 2" pitchFamily="18" charset="2"/>
              <a:buNone/>
            </a:pPr>
            <a:endParaRPr lang="en-US" dirty="0" smtClean="0"/>
          </a:p>
          <a:p>
            <a:r>
              <a:rPr lang="en-US" dirty="0" smtClean="0"/>
              <a:t>Impact of Historical Case Examples on Today’s Agricultural Program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1</a:t>
            </a:r>
            <a:endParaRPr lang="en-US" dirty="0"/>
          </a:p>
        </p:txBody>
      </p:sp>
      <p:sp>
        <p:nvSpPr>
          <p:cNvPr id="15363" name="Content Placeholder 2"/>
          <p:cNvSpPr>
            <a:spLocks noGrp="1"/>
          </p:cNvSpPr>
          <p:nvPr>
            <p:ph idx="1"/>
          </p:nvPr>
        </p:nvSpPr>
        <p:spPr/>
        <p:txBody>
          <a:bodyPr/>
          <a:lstStyle/>
          <a:p>
            <a:r>
              <a:rPr lang="en-US" smtClean="0"/>
              <a:t>Potential Outline for Assignment:</a:t>
            </a:r>
          </a:p>
          <a:p>
            <a:pPr lvl="1"/>
            <a:r>
              <a:rPr lang="en-US" smtClean="0"/>
              <a:t>Introduction (i.e. mention case studies you will discuss in your written assignment as an overview)</a:t>
            </a:r>
          </a:p>
          <a:p>
            <a:pPr lvl="1"/>
            <a:r>
              <a:rPr lang="en-US" smtClean="0"/>
              <a:t>San Jose Scale</a:t>
            </a:r>
          </a:p>
          <a:p>
            <a:pPr lvl="1"/>
            <a:r>
              <a:rPr lang="en-US" smtClean="0"/>
              <a:t>Cottony Cushion Scale</a:t>
            </a:r>
          </a:p>
          <a:p>
            <a:pPr lvl="1"/>
            <a:r>
              <a:rPr lang="en-US" smtClean="0"/>
              <a:t>Grape Phylloxera</a:t>
            </a:r>
          </a:p>
          <a:p>
            <a:pPr lvl="1"/>
            <a:r>
              <a:rPr lang="en-US" smtClean="0"/>
              <a:t>Citrus Canker</a:t>
            </a:r>
          </a:p>
          <a:p>
            <a:pPr lvl="1"/>
            <a:r>
              <a:rPr lang="en-US" smtClean="0"/>
              <a:t>Screwworm</a:t>
            </a:r>
          </a:p>
          <a:p>
            <a:pPr lvl="1"/>
            <a:r>
              <a:rPr lang="en-US" smtClean="0"/>
              <a:t>Overall Case Study Summary</a:t>
            </a:r>
          </a:p>
          <a:p>
            <a:pPr lvl="1"/>
            <a:r>
              <a:rPr lang="en-US" smtClean="0"/>
              <a:t>References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2</a:t>
            </a:r>
            <a:endParaRPr lang="en-US" dirty="0"/>
          </a:p>
        </p:txBody>
      </p:sp>
      <p:sp>
        <p:nvSpPr>
          <p:cNvPr id="16387" name="Content Placeholder 2"/>
          <p:cNvSpPr>
            <a:spLocks noGrp="1"/>
          </p:cNvSpPr>
          <p:nvPr>
            <p:ph idx="1"/>
          </p:nvPr>
        </p:nvSpPr>
        <p:spPr/>
        <p:txBody>
          <a:bodyPr/>
          <a:lstStyle/>
          <a:p>
            <a:r>
              <a:rPr lang="en-US" dirty="0" smtClean="0"/>
              <a:t>Due October 27, 2010</a:t>
            </a:r>
          </a:p>
          <a:p>
            <a:r>
              <a:rPr lang="en-US" dirty="0" smtClean="0"/>
              <a:t>Select any exotic pest (i.e. or limited distribution pest) and determine it potential impact on a state region or the U.S.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2</a:t>
            </a:r>
            <a:endParaRPr lang="en-US" dirty="0"/>
          </a:p>
        </p:txBody>
      </p:sp>
      <p:sp>
        <p:nvSpPr>
          <p:cNvPr id="17411" name="Content Placeholder 2"/>
          <p:cNvSpPr>
            <a:spLocks noGrp="1"/>
          </p:cNvSpPr>
          <p:nvPr>
            <p:ph idx="1"/>
          </p:nvPr>
        </p:nvSpPr>
        <p:spPr/>
        <p:txBody>
          <a:bodyPr/>
          <a:lstStyle/>
          <a:p>
            <a:r>
              <a:rPr lang="en-US" smtClean="0"/>
              <a:t>Name and generally describe why the pest is a threat.</a:t>
            </a:r>
          </a:p>
          <a:p>
            <a:r>
              <a:rPr lang="en-US" smtClean="0"/>
              <a:t>What commodities and/or natural areas would the pest impact?</a:t>
            </a:r>
          </a:p>
          <a:p>
            <a:r>
              <a:rPr lang="en-US" smtClean="0"/>
              <a:t>What would be the economic value of these commodities?</a:t>
            </a:r>
          </a:p>
          <a:p>
            <a:r>
              <a:rPr lang="en-US" smtClean="0"/>
              <a:t>What would be the overall ecological impact (if applicable)?</a:t>
            </a:r>
          </a:p>
          <a:p>
            <a:r>
              <a:rPr lang="en-US" smtClean="0"/>
              <a:t>Cite appropriate references.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3</a:t>
            </a:r>
            <a:endParaRPr lang="en-US" dirty="0"/>
          </a:p>
        </p:txBody>
      </p:sp>
      <p:sp>
        <p:nvSpPr>
          <p:cNvPr id="18435" name="Content Placeholder 2"/>
          <p:cNvSpPr>
            <a:spLocks noGrp="1"/>
          </p:cNvSpPr>
          <p:nvPr>
            <p:ph idx="1"/>
          </p:nvPr>
        </p:nvSpPr>
        <p:spPr/>
        <p:txBody>
          <a:bodyPr/>
          <a:lstStyle/>
          <a:p>
            <a:r>
              <a:rPr lang="en-US" dirty="0" smtClean="0"/>
              <a:t>September 27, 2010</a:t>
            </a:r>
          </a:p>
          <a:p>
            <a:pPr lvl="1"/>
            <a:r>
              <a:rPr lang="en-US" dirty="0" smtClean="0"/>
              <a:t>Topic Approved by Instructor</a:t>
            </a:r>
          </a:p>
          <a:p>
            <a:r>
              <a:rPr lang="en-US" dirty="0" smtClean="0"/>
              <a:t>Due: November 22, 2010</a:t>
            </a:r>
          </a:p>
          <a:p>
            <a:r>
              <a:rPr lang="en-US" dirty="0" smtClean="0"/>
              <a:t>Follow format for UF/IFAS Featured Creatures </a:t>
            </a:r>
            <a:r>
              <a:rPr lang="en-US" u="sng" dirty="0" smtClean="0"/>
              <a:t>http://entomology.ifas.ufl.edu/creatures</a:t>
            </a:r>
          </a:p>
          <a:p>
            <a:r>
              <a:rPr lang="en-US" dirty="0" smtClean="0"/>
              <a:t>Optional:  If you are interested in submitting your extension fact sheet as a feature creature, your first draft is due on or before October 27, 2010</a:t>
            </a:r>
          </a:p>
          <a:p>
            <a:pPr lvl="1"/>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Assignment 4</a:t>
            </a:r>
            <a:endParaRPr lang="en-US" dirty="0"/>
          </a:p>
        </p:txBody>
      </p:sp>
      <p:sp>
        <p:nvSpPr>
          <p:cNvPr id="18435" name="Content Placeholder 2"/>
          <p:cNvSpPr>
            <a:spLocks noGrp="1"/>
          </p:cNvSpPr>
          <p:nvPr>
            <p:ph idx="1"/>
          </p:nvPr>
        </p:nvSpPr>
        <p:spPr/>
        <p:txBody>
          <a:bodyPr/>
          <a:lstStyle/>
          <a:p>
            <a:r>
              <a:rPr lang="en-US" dirty="0" smtClean="0"/>
              <a:t>Due:  December 1, 2010</a:t>
            </a:r>
          </a:p>
          <a:p>
            <a:r>
              <a:rPr lang="en-US" dirty="0" smtClean="0"/>
              <a:t>Two Options.  Inform instructor of choice.</a:t>
            </a:r>
          </a:p>
          <a:p>
            <a:pPr lvl="1"/>
            <a:r>
              <a:rPr lang="en-US" dirty="0" smtClean="0"/>
              <a:t>Overview of more modern regulatory successes and failures.</a:t>
            </a:r>
          </a:p>
          <a:p>
            <a:pPr lvl="1"/>
            <a:r>
              <a:rPr lang="en-US" dirty="0" smtClean="0"/>
              <a:t>List specific case study examples.</a:t>
            </a:r>
          </a:p>
          <a:p>
            <a:pPr lvl="1"/>
            <a:r>
              <a:rPr lang="en-US" dirty="0" smtClean="0"/>
              <a:t>Address which agencies should be involved to deal with public perception issues.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Assignment 5:  </a:t>
            </a:r>
            <a:br>
              <a:rPr lang="en-US" dirty="0" smtClean="0"/>
            </a:br>
            <a:r>
              <a:rPr lang="en-US" dirty="0" smtClean="0"/>
              <a:t>Graduate Students Only</a:t>
            </a:r>
            <a:endParaRPr lang="en-US" dirty="0"/>
          </a:p>
        </p:txBody>
      </p:sp>
      <p:sp>
        <p:nvSpPr>
          <p:cNvPr id="20483" name="Content Placeholder 2"/>
          <p:cNvSpPr>
            <a:spLocks noGrp="1"/>
          </p:cNvSpPr>
          <p:nvPr>
            <p:ph idx="1"/>
          </p:nvPr>
        </p:nvSpPr>
        <p:spPr/>
        <p:txBody>
          <a:bodyPr/>
          <a:lstStyle/>
          <a:p>
            <a:r>
              <a:rPr lang="en-US" dirty="0" smtClean="0"/>
              <a:t>Due December 8, 2010</a:t>
            </a:r>
          </a:p>
          <a:p>
            <a:pPr>
              <a:buFont typeface="Wingdings 2" pitchFamily="18" charset="2"/>
              <a:buNone/>
            </a:pPr>
            <a:endParaRPr lang="en-US" dirty="0" smtClean="0"/>
          </a:p>
          <a:p>
            <a:r>
              <a:rPr lang="en-US" dirty="0" smtClean="0"/>
              <a:t>10-15 pages</a:t>
            </a:r>
          </a:p>
          <a:p>
            <a:pPr>
              <a:buFont typeface="Wingdings 2" pitchFamily="18" charset="2"/>
              <a:buNone/>
            </a:pPr>
            <a:endParaRPr lang="en-US" dirty="0" smtClean="0"/>
          </a:p>
          <a:p>
            <a:r>
              <a:rPr lang="en-US" dirty="0" smtClean="0"/>
              <a:t>Pick a pest</a:t>
            </a:r>
          </a:p>
          <a:p>
            <a:pPr>
              <a:buFont typeface="Wingdings 2" pitchFamily="18" charset="2"/>
              <a:buNone/>
            </a:pPr>
            <a:endParaRPr lang="en-US" dirty="0" smtClean="0"/>
          </a:p>
          <a:p>
            <a:r>
              <a:rPr lang="en-US" dirty="0" smtClean="0"/>
              <a:t>Mini risk assessment </a:t>
            </a:r>
          </a:p>
          <a:p>
            <a:pPr lvl="1">
              <a:buFontTx/>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 Information</a:t>
            </a:r>
            <a:endParaRPr lang="en-US" dirty="0"/>
          </a:p>
        </p:txBody>
      </p:sp>
      <p:sp>
        <p:nvSpPr>
          <p:cNvPr id="3" name="Content Placeholder 2"/>
          <p:cNvSpPr>
            <a:spLocks noGrp="1"/>
          </p:cNvSpPr>
          <p:nvPr>
            <p:ph idx="1"/>
          </p:nvPr>
        </p:nvSpPr>
        <p:spPr/>
        <p:txBody>
          <a:bodyPr/>
          <a:lstStyle/>
          <a:p>
            <a:r>
              <a:rPr lang="en-US" dirty="0" smtClean="0"/>
              <a:t>Two exams, 50 points each</a:t>
            </a:r>
          </a:p>
          <a:p>
            <a:r>
              <a:rPr lang="en-US" dirty="0" smtClean="0"/>
              <a:t>Final Exam, 100 points</a:t>
            </a:r>
          </a:p>
          <a:p>
            <a:r>
              <a:rPr lang="en-US" dirty="0" smtClean="0"/>
              <a:t>Closed Book</a:t>
            </a:r>
          </a:p>
          <a:p>
            <a:r>
              <a:rPr lang="en-US" dirty="0" smtClean="0"/>
              <a:t>Students provided Study Questions one week prior to exam</a:t>
            </a:r>
          </a:p>
          <a:p>
            <a:r>
              <a:rPr lang="en-US" dirty="0" smtClean="0"/>
              <a:t>Exams occur during scheduled class period</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Class </a:t>
            </a:r>
            <a:r>
              <a:rPr lang="en-US" dirty="0" smtClean="0"/>
              <a:t>Lectures</a:t>
            </a:r>
            <a:endParaRPr lang="en-US" dirty="0"/>
          </a:p>
        </p:txBody>
      </p:sp>
      <p:sp>
        <p:nvSpPr>
          <p:cNvPr id="11267" name="Content Placeholder 2"/>
          <p:cNvSpPr>
            <a:spLocks noGrp="1"/>
          </p:cNvSpPr>
          <p:nvPr>
            <p:ph idx="1"/>
          </p:nvPr>
        </p:nvSpPr>
        <p:spPr>
          <a:xfrm>
            <a:off x="457200" y="1447800"/>
            <a:ext cx="8229600" cy="4525963"/>
          </a:xfrm>
        </p:spPr>
        <p:txBody>
          <a:bodyPr/>
          <a:lstStyle/>
          <a:p>
            <a:pPr>
              <a:lnSpc>
                <a:spcPct val="150000"/>
              </a:lnSpc>
            </a:pPr>
            <a:r>
              <a:rPr lang="en-US" dirty="0" smtClean="0"/>
              <a:t>Learning Objectives</a:t>
            </a:r>
          </a:p>
          <a:p>
            <a:pPr>
              <a:lnSpc>
                <a:spcPct val="150000"/>
              </a:lnSpc>
            </a:pPr>
            <a:r>
              <a:rPr lang="en-US" dirty="0" smtClean="0"/>
              <a:t>Case Studies</a:t>
            </a:r>
          </a:p>
          <a:p>
            <a:pPr>
              <a:lnSpc>
                <a:spcPct val="150000"/>
              </a:lnSpc>
            </a:pPr>
            <a:r>
              <a:rPr lang="en-US" dirty="0" smtClean="0"/>
              <a:t>Concept Assimilation</a:t>
            </a:r>
            <a:endParaRPr lang="en-US" dirty="0" smtClean="0"/>
          </a:p>
          <a:p>
            <a:pPr>
              <a:lnSpc>
                <a:spcPct val="150000"/>
              </a:lnSpc>
            </a:pPr>
            <a:r>
              <a:rPr lang="en-US" dirty="0" smtClean="0"/>
              <a:t>Class Discussion-Students will rotate taking notes for class discussion</a:t>
            </a:r>
            <a:endParaRPr lang="en-US" dirty="0" smtClean="0"/>
          </a:p>
          <a:p>
            <a:pPr>
              <a:lnSpc>
                <a:spcPct val="150000"/>
              </a:lnSpc>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pPr>
              <a:buNone/>
            </a:pPr>
            <a:r>
              <a:rPr lang="en-US" dirty="0" smtClean="0"/>
              <a:t>Dr. Amanda Hodges</a:t>
            </a:r>
          </a:p>
          <a:p>
            <a:pPr>
              <a:buNone/>
            </a:pPr>
            <a:r>
              <a:rPr lang="en-US" dirty="0" smtClean="0"/>
              <a:t>Office:  3105, ENY building</a:t>
            </a:r>
          </a:p>
          <a:p>
            <a:pPr>
              <a:buNone/>
            </a:pPr>
            <a:r>
              <a:rPr lang="en-US" dirty="0" smtClean="0"/>
              <a:t>Office Hours:  M, W 8-9am or by appointment</a:t>
            </a:r>
          </a:p>
          <a:p>
            <a:pPr>
              <a:buNone/>
            </a:pPr>
            <a:r>
              <a:rPr lang="en-US" dirty="0" smtClean="0"/>
              <a:t>PH:  (352) 273-3957</a:t>
            </a:r>
          </a:p>
          <a:p>
            <a:pPr>
              <a:buNone/>
            </a:pPr>
            <a:r>
              <a:rPr lang="en-US" dirty="0" smtClean="0"/>
              <a:t>achodges@ufl.edu</a:t>
            </a:r>
          </a:p>
          <a:p>
            <a:pPr>
              <a:buNone/>
            </a:pPr>
            <a:endParaRPr lang="en-US" dirty="0" smtClean="0"/>
          </a:p>
          <a:p>
            <a:pPr>
              <a:buNone/>
            </a:pPr>
            <a:r>
              <a:rPr lang="en-US" dirty="0" smtClean="0"/>
              <a:t>Students will be notified if instructor is not available during office hours.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Assignments</a:t>
            </a:r>
            <a:endParaRPr lang="en-US" dirty="0"/>
          </a:p>
        </p:txBody>
      </p:sp>
      <p:sp>
        <p:nvSpPr>
          <p:cNvPr id="3" name="Content Placeholder 2"/>
          <p:cNvSpPr>
            <a:spLocks noGrp="1"/>
          </p:cNvSpPr>
          <p:nvPr>
            <p:ph idx="1"/>
          </p:nvPr>
        </p:nvSpPr>
        <p:spPr>
          <a:xfrm>
            <a:off x="533400" y="1676400"/>
            <a:ext cx="8229600" cy="4525962"/>
          </a:xfrm>
        </p:spPr>
        <p:txBody>
          <a:bodyPr/>
          <a:lstStyle/>
          <a:p>
            <a:r>
              <a:rPr lang="en-US" dirty="0" smtClean="0"/>
              <a:t>Learn basic information regarding emerging and historical important invasive species</a:t>
            </a:r>
          </a:p>
          <a:p>
            <a:r>
              <a:rPr lang="en-US" dirty="0" smtClean="0"/>
              <a:t>Understand </a:t>
            </a:r>
            <a:r>
              <a:rPr lang="en-US" dirty="0" err="1" smtClean="0"/>
              <a:t>biosecurity</a:t>
            </a:r>
            <a:endParaRPr lang="en-US" dirty="0" smtClean="0"/>
          </a:p>
          <a:p>
            <a:r>
              <a:rPr lang="en-US" dirty="0" smtClean="0"/>
              <a:t>Understand different agency roles</a:t>
            </a:r>
          </a:p>
          <a:p>
            <a:r>
              <a:rPr lang="en-US" dirty="0" smtClean="0"/>
              <a:t>Interact with distance education students (</a:t>
            </a:r>
            <a:r>
              <a:rPr lang="en-US" dirty="0" err="1" smtClean="0"/>
              <a:t>Facebook</a:t>
            </a:r>
            <a:r>
              <a:rPr lang="en-US" dirty="0" smtClean="0"/>
              <a:t>)</a:t>
            </a:r>
            <a:endParaRPr lang="en-US" dirty="0" smtClean="0"/>
          </a:p>
          <a:p>
            <a:r>
              <a:rPr lang="en-US" dirty="0" smtClean="0"/>
              <a:t>Be able to assimilate and apply key concepts</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Posting Guidelines</a:t>
            </a:r>
            <a:endParaRPr lang="en-US" dirty="0"/>
          </a:p>
        </p:txBody>
      </p:sp>
      <p:sp>
        <p:nvSpPr>
          <p:cNvPr id="3" name="Content Placeholder 2"/>
          <p:cNvSpPr>
            <a:spLocks noGrp="1"/>
          </p:cNvSpPr>
          <p:nvPr>
            <p:ph idx="1"/>
          </p:nvPr>
        </p:nvSpPr>
        <p:spPr/>
        <p:txBody>
          <a:bodyPr/>
          <a:lstStyle/>
          <a:p>
            <a:r>
              <a:rPr lang="en-US" dirty="0" smtClean="0"/>
              <a:t>Classroom and </a:t>
            </a:r>
            <a:r>
              <a:rPr lang="en-US" dirty="0" err="1" smtClean="0"/>
              <a:t>Polycom</a:t>
            </a:r>
            <a:r>
              <a:rPr lang="en-US" dirty="0" smtClean="0"/>
              <a:t> </a:t>
            </a:r>
            <a:r>
              <a:rPr lang="en-US" dirty="0" smtClean="0"/>
              <a:t>distance education students are required to post comments or questions on the class page </a:t>
            </a:r>
            <a:r>
              <a:rPr lang="en-US" dirty="0" smtClean="0"/>
              <a:t>biweekly </a:t>
            </a:r>
            <a:r>
              <a:rPr lang="en-US" dirty="0" smtClean="0"/>
              <a:t>for participation points.</a:t>
            </a:r>
          </a:p>
          <a:p>
            <a:pPr>
              <a:buNone/>
            </a:pPr>
            <a:endParaRPr lang="en-US" dirty="0" smtClean="0"/>
          </a:p>
          <a:p>
            <a:r>
              <a:rPr lang="en-US" dirty="0" smtClean="0"/>
              <a:t>Content must relate to the </a:t>
            </a:r>
            <a:r>
              <a:rPr lang="en-US" dirty="0" smtClean="0"/>
              <a:t>course assignments during the listed time period.</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Course Website and </a:t>
            </a:r>
            <a:r>
              <a:rPr lang="en-US" dirty="0" err="1" smtClean="0"/>
              <a:t>Facebook</a:t>
            </a:r>
            <a:endParaRPr lang="en-US" dirty="0"/>
          </a:p>
        </p:txBody>
      </p:sp>
      <p:sp>
        <p:nvSpPr>
          <p:cNvPr id="3" name="Content Placeholder 2"/>
          <p:cNvSpPr>
            <a:spLocks noGrp="1"/>
          </p:cNvSpPr>
          <p:nvPr>
            <p:ph idx="1"/>
          </p:nvPr>
        </p:nvSpPr>
        <p:spPr/>
        <p:txBody>
          <a:bodyPr/>
          <a:lstStyle/>
          <a:p>
            <a:r>
              <a:rPr lang="en-US" dirty="0" smtClean="0"/>
              <a:t>Course Website http://entnemdept.ufl.edu/Hodges/als4161/index.html </a:t>
            </a:r>
          </a:p>
          <a:p>
            <a:pPr>
              <a:buNone/>
            </a:pPr>
            <a:endParaRPr lang="en-US" dirty="0" smtClean="0"/>
          </a:p>
          <a:p>
            <a:r>
              <a:rPr lang="en-US" dirty="0" err="1" smtClean="0"/>
              <a:t>Facebook</a:t>
            </a:r>
            <a:r>
              <a:rPr lang="en-US" dirty="0" smtClean="0"/>
              <a:t> http://www.facebook.com/pages/Gainesville-FL/Exotic-Species-and-Biosecurity-Issues-Course-University-of-Florida/325253692422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Activity Assignment</a:t>
            </a:r>
            <a:endParaRPr lang="en-US" dirty="0"/>
          </a:p>
        </p:txBody>
      </p:sp>
      <p:sp>
        <p:nvSpPr>
          <p:cNvPr id="3" name="Content Placeholder 2"/>
          <p:cNvSpPr>
            <a:spLocks noGrp="1"/>
          </p:cNvSpPr>
          <p:nvPr>
            <p:ph idx="1"/>
          </p:nvPr>
        </p:nvSpPr>
        <p:spPr/>
        <p:txBody>
          <a:bodyPr/>
          <a:lstStyle/>
          <a:p>
            <a:r>
              <a:rPr lang="en-US" dirty="0" smtClean="0"/>
              <a:t>20 points</a:t>
            </a:r>
          </a:p>
          <a:p>
            <a:pPr>
              <a:buNone/>
            </a:pPr>
            <a:endParaRPr lang="en-US" dirty="0" smtClean="0"/>
          </a:p>
          <a:p>
            <a:r>
              <a:rPr lang="en-US" dirty="0" smtClean="0"/>
              <a:t>Complete 6 NPDN E-Learning Modules, </a:t>
            </a:r>
            <a:r>
              <a:rPr lang="en-US" dirty="0" err="1" smtClean="0"/>
              <a:t>Chilli</a:t>
            </a:r>
            <a:r>
              <a:rPr lang="en-US" dirty="0" smtClean="0"/>
              <a:t> </a:t>
            </a:r>
            <a:r>
              <a:rPr lang="en-US" dirty="0" err="1" smtClean="0"/>
              <a:t>Thrips</a:t>
            </a:r>
            <a:r>
              <a:rPr lang="en-US" dirty="0" smtClean="0"/>
              <a:t> (</a:t>
            </a:r>
            <a:r>
              <a:rPr lang="en-US" i="1" dirty="0" err="1" smtClean="0"/>
              <a:t>Scirtothrips</a:t>
            </a:r>
            <a:r>
              <a:rPr lang="en-US" i="1" dirty="0" smtClean="0"/>
              <a:t> </a:t>
            </a:r>
            <a:r>
              <a:rPr lang="en-US" i="1" dirty="0" err="1" smtClean="0"/>
              <a:t>dorsalis</a:t>
            </a:r>
            <a:r>
              <a:rPr lang="en-US" dirty="0" smtClean="0"/>
              <a:t>) and </a:t>
            </a:r>
            <a:r>
              <a:rPr lang="en-US" i="1" dirty="0" err="1" smtClean="0"/>
              <a:t>Ralstonia</a:t>
            </a:r>
            <a:r>
              <a:rPr lang="en-US" i="1" dirty="0" smtClean="0"/>
              <a:t> </a:t>
            </a:r>
            <a:r>
              <a:rPr lang="en-US" dirty="0" smtClean="0"/>
              <a:t>modules (http://cbc.at.ufl.edu/)</a:t>
            </a:r>
          </a:p>
          <a:p>
            <a:pPr>
              <a:buNone/>
            </a:pPr>
            <a:endParaRPr lang="en-US" dirty="0" smtClean="0"/>
          </a:p>
          <a:p>
            <a:r>
              <a:rPr lang="en-US" dirty="0" smtClean="0"/>
              <a:t>Due December 6, 2010</a:t>
            </a:r>
          </a:p>
          <a:p>
            <a:pPr>
              <a:buNone/>
            </a:pPr>
            <a:endParaRPr lang="en-US" dirty="0" smtClean="0"/>
          </a:p>
          <a:p>
            <a:r>
              <a:rPr lang="en-US" dirty="0" smtClean="0"/>
              <a:t>Start Early!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Written Assignments</a:t>
            </a:r>
            <a:endParaRPr lang="en-US" dirty="0"/>
          </a:p>
        </p:txBody>
      </p:sp>
      <p:sp>
        <p:nvSpPr>
          <p:cNvPr id="10243" name="Subtitle 2"/>
          <p:cNvSpPr>
            <a:spLocks noGrp="1"/>
          </p:cNvSpPr>
          <p:nvPr>
            <p:ph type="subTitle" idx="1"/>
          </p:nvPr>
        </p:nvSpPr>
        <p:spPr>
          <a:xfrm>
            <a:off x="2133600" y="2819400"/>
            <a:ext cx="6559550" cy="1752600"/>
          </a:xfrm>
        </p:spPr>
        <p:txBody>
          <a:bodyPr/>
          <a:lstStyle/>
          <a:p>
            <a:pPr>
              <a:spcBef>
                <a:spcPct val="0"/>
              </a:spcBef>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1267" name="Content Placeholder 2"/>
          <p:cNvSpPr>
            <a:spLocks noGrp="1"/>
          </p:cNvSpPr>
          <p:nvPr>
            <p:ph idx="1"/>
          </p:nvPr>
        </p:nvSpPr>
        <p:spPr/>
        <p:txBody>
          <a:bodyPr/>
          <a:lstStyle/>
          <a:p>
            <a:r>
              <a:rPr lang="en-US" smtClean="0"/>
              <a:t>4 assignments</a:t>
            </a:r>
          </a:p>
          <a:p>
            <a:r>
              <a:rPr lang="en-US" smtClean="0"/>
              <a:t>25 points each</a:t>
            </a:r>
          </a:p>
          <a:p>
            <a:r>
              <a:rPr lang="en-US" smtClean="0"/>
              <a:t>2-5 pages</a:t>
            </a:r>
          </a:p>
          <a:p>
            <a:r>
              <a:rPr lang="en-US" smtClean="0"/>
              <a:t>12 point, Times Roman Numeral Font</a:t>
            </a:r>
          </a:p>
          <a:p>
            <a:r>
              <a:rPr lang="en-US" smtClean="0"/>
              <a:t>1 inch margins</a:t>
            </a:r>
          </a:p>
          <a:p>
            <a:r>
              <a:rPr lang="en-US" smtClean="0"/>
              <a:t>Single or double-spaced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t>All Students</a:t>
            </a:r>
            <a:endParaRPr lang="en-US" dirty="0"/>
          </a:p>
        </p:txBody>
      </p:sp>
      <p:sp>
        <p:nvSpPr>
          <p:cNvPr id="12291" name="Content Placeholder 2"/>
          <p:cNvSpPr>
            <a:spLocks noGrp="1"/>
          </p:cNvSpPr>
          <p:nvPr>
            <p:ph idx="1"/>
          </p:nvPr>
        </p:nvSpPr>
        <p:spPr/>
        <p:txBody>
          <a:bodyPr/>
          <a:lstStyle/>
          <a:p>
            <a:r>
              <a:rPr lang="en-US" dirty="0" smtClean="0"/>
              <a:t>Use references</a:t>
            </a:r>
          </a:p>
          <a:p>
            <a:r>
              <a:rPr lang="en-US" dirty="0" smtClean="0"/>
              <a:t>When you cite a reference, remember that it should not be verbatim.</a:t>
            </a:r>
          </a:p>
          <a:p>
            <a:r>
              <a:rPr lang="en-US" dirty="0" smtClean="0"/>
              <a:t>Follow, </a:t>
            </a:r>
            <a:r>
              <a:rPr lang="en-US" i="1" dirty="0" smtClean="0"/>
              <a:t>Entomological Society of America</a:t>
            </a:r>
            <a:r>
              <a:rPr lang="en-US" dirty="0" smtClean="0"/>
              <a:t>, journal reference style (except for assignment 3)</a:t>
            </a:r>
            <a:endParaRPr lang="en-US" i="1" dirty="0" smtClean="0"/>
          </a:p>
          <a:p>
            <a:r>
              <a:rPr lang="en-US" dirty="0" smtClean="0"/>
              <a:t>If you need to cite something word for word, use quotation marks, and then cite the source.  Avoid using numerous direct quotations.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20410&quot;&gt;&lt;property id=&quot;20148&quot; value=&quot;5&quot;/&gt;&lt;property id=&quot;20300&quot; value=&quot;Slide 1 - &amp;quot;The Importance of Invasive Species &amp;quot;&quot;/&gt;&lt;property id=&quot;20307&quot; value=&quot;423&quot;/&gt;&lt;/object&gt;&lt;object type=&quot;3&quot; unique_id=&quot;33737&quot;&gt;&lt;property id=&quot;20148&quot; value=&quot;5&quot;/&gt;&lt;property id=&quot;20300&quot; value=&quot;Slide 4 - &amp;quot;Introductory Terminology&amp;quot;&quot;/&gt;&lt;property id=&quot;20307&quot; value=&quot;563&quot;/&gt;&lt;/object&gt;&lt;object type=&quot;3&quot; unique_id=&quot;33738&quot;&gt;&lt;property id=&quot;20148&quot; value=&quot;5&quot;/&gt;&lt;property id=&quot;20300&quot; value=&quot;Slide 5 - &amp;quot;Introductory Terminology&amp;quot;&quot;/&gt;&lt;property id=&quot;20307&quot; value=&quot;566&quot;/&gt;&lt;/object&gt;&lt;object type=&quot;3&quot; unique_id=&quot;33739&quot;&gt;&lt;property id=&quot;20148&quot; value=&quot;5&quot;/&gt;&lt;property id=&quot;20300&quot; value=&quot;Slide 6 - &amp;quot;Introductory Terminology&amp;quot;&quot;/&gt;&lt;property id=&quot;20307&quot; value=&quot;564&quot;/&gt;&lt;/object&gt;&lt;object type=&quot;3&quot; unique_id=&quot;33740&quot;&gt;&lt;property id=&quot;20148&quot; value=&quot;5&quot;/&gt;&lt;property id=&quot;20300&quot; value=&quot;Slide 7 - &amp;quot;Introductory Terminology&amp;quot;&quot;/&gt;&lt;property id=&quot;20307&quot; value=&quot;565&quot;/&gt;&lt;/object&gt;&lt;object type=&quot;3&quot; unique_id=&quot;33783&quot;&gt;&lt;property id=&quot;20148&quot; value=&quot;5&quot;/&gt;&lt;property id=&quot;20300&quot; value=&quot;Slide 2 - &amp;quot;Objectives&amp;quot;&quot;/&gt;&lt;property id=&quot;20307&quot; value=&quot;567&quot;/&gt;&lt;/object&gt;&lt;object type=&quot;3&quot; unique_id=&quot;33889&quot;&gt;&lt;property id=&quot;20148&quot; value=&quot;5&quot;/&gt;&lt;property id=&quot;20300&quot; value=&quot;Slide 8 - &amp;quot;Introductory Terminology&amp;quot;&quot;/&gt;&lt;property id=&quot;20307&quot; value=&quot;568&quot;/&gt;&lt;/object&gt;&lt;object type=&quot;3&quot; unique_id=&quot;33939&quot;&gt;&lt;property id=&quot;20148&quot; value=&quot;5&quot;/&gt;&lt;property id=&quot;20300&quot; value=&quot;Slide 9 - &amp;quot;Exotic, Not Invasive&amp;quot;&quot;/&gt;&lt;property id=&quot;20307&quot; value=&quot;569&quot;/&gt;&lt;/object&gt;&lt;object type=&quot;3&quot; unique_id=&quot;33940&quot;&gt;&lt;property id=&quot;20148&quot; value=&quot;5&quot;/&gt;&lt;property id=&quot;20300&quot; value=&quot;Slide 10 - &amp;quot;Exotic, Not Invasive&amp;quot;&quot;/&gt;&lt;property id=&quot;20307&quot; value=&quot;571&quot;/&gt;&lt;/object&gt;&lt;object type=&quot;3&quot; unique_id=&quot;33941&quot;&gt;&lt;property id=&quot;20148&quot; value=&quot;5&quot;/&gt;&lt;property id=&quot;20300&quot; value=&quot;Slide 11 - &amp;quot;Early Spread of Invasive Species&amp;quot;&quot;/&gt;&lt;property id=&quot;20307&quot; value=&quot;570&quot;/&gt;&lt;/object&gt;&lt;object type=&quot;3&quot; unique_id=&quot;34113&quot;&gt;&lt;property id=&quot;20148&quot; value=&quot;5&quot;/&gt;&lt;property id=&quot;20300&quot; value=&quot;Slide 12 - &amp;quot;Case Study Examples&amp;quot;&quot;/&gt;&lt;property id=&quot;20307&quot; value=&quot;572&quot;/&gt;&lt;/object&gt;&lt;object type=&quot;3&quot; unique_id=&quot;34114&quot;&gt;&lt;property id=&quot;20148&quot; value=&quot;5&quot;/&gt;&lt;property id=&quot;20300&quot; value=&quot;Slide 13 - &amp;quot;Cottony Cushion Scale&amp;quot;&quot;/&gt;&lt;property id=&quot;20307&quot; value=&quot;574&quot;/&gt;&lt;/object&gt;&lt;object type=&quot;3&quot; unique_id=&quot;34115&quot;&gt;&lt;property id=&quot;20148&quot; value=&quot;5&quot;/&gt;&lt;property id=&quot;20300&quot; value=&quot;Slide 14 - &amp;quot;Cottony Cushion Scale&amp;quot;&quot;/&gt;&lt;property id=&quot;20307&quot; value=&quot;575&quot;/&gt;&lt;/object&gt;&lt;object type=&quot;3&quot; unique_id=&quot;34116&quot;&gt;&lt;property id=&quot;20148&quot; value=&quot;5&quot;/&gt;&lt;property id=&quot;20300&quot; value=&quot;Slide 16 - &amp;quot;Try Tested Options:  San Jose Scale, Quadraspidiotus perniciosus&amp;quot;&quot;/&gt;&lt;property id=&quot;20307&quot; value=&quot;573&quot;/&gt;&lt;/object&gt;&lt;object type=&quot;3&quot; unique_id=&quot;34486&quot;&gt;&lt;property id=&quot;20148&quot; value=&quot;5&quot;/&gt;&lt;property id=&quot;20300&quot; value=&quot;Slide 15 - &amp;quot;Solutions?&amp;quot;&quot;/&gt;&lt;property id=&quot;20307&quot; value=&quot;577&quot;/&gt;&lt;/object&gt;&lt;object type=&quot;3&quot; unique_id=&quot;34487&quot;&gt;&lt;property id=&quot;20148&quot; value=&quot;5&quot;/&gt;&lt;property id=&quot;20300&quot; value=&quot;Slide 17 - &amp;quot;The Answer:  Foreign Exploration&amp;quot;&quot;/&gt;&lt;property id=&quot;20307&quot; value=&quot;576&quot;/&gt;&lt;/object&gt;&lt;object type=&quot;3&quot; unique_id=&quot;34488&quot;&gt;&lt;property id=&quot;20148&quot; value=&quot;5&quot;/&gt;&lt;property id=&quot;20300&quot; value=&quot;Slide 18 - &amp;quot;Cottony Cushion Scale&amp;quot;&quot;/&gt;&lt;property id=&quot;20307&quot; value=&quot;578&quot;/&gt;&lt;/object&gt;&lt;object type=&quot;3&quot; unique_id=&quot;34489&quot;&gt;&lt;property id=&quot;20148&quot; value=&quot;5&quot;/&gt;&lt;property id=&quot;20300&quot; value=&quot;Slide 19 - &amp;quot;Outcomes&amp;quot;&quot;/&gt;&lt;property id=&quot;20307&quot; value=&quot;579&quot;/&gt;&lt;/object&gt;&lt;object type=&quot;3&quot; unique_id=&quot;34490&quot;&gt;&lt;property id=&quot;20148&quot; value=&quot;5&quot;/&gt;&lt;property id=&quot;20300&quot; value=&quot;Slide 20 - &amp;quot;Powdery Mildew, &amp;#x0D;&amp;#x0A;Erysiphe necator&amp;quot;&quot;/&gt;&lt;property id=&quot;20307&quot; value=&quot;580&quot;/&gt;&lt;/object&gt;&lt;object type=&quot;3&quot; unique_id=&quot;34491&quot;&gt;&lt;property id=&quot;20148&quot; value=&quot;5&quot;/&gt;&lt;property id=&quot;20300&quot; value=&quot;Slide 32 - &amp;quot;Indian Mongoose, &amp;#x0D;&amp;#x0A;Herpestes aurpunctatus&amp;quot;&quot;/&gt;&lt;property id=&quot;20307&quot; value=&quot;581&quot;/&gt;&lt;/object&gt;&lt;object type=&quot;3&quot; unique_id=&quot;34492&quot;&gt;&lt;property id=&quot;20148&quot; value=&quot;5&quot;/&gt;&lt;property id=&quot;20300&quot; value=&quot;Slide 21 - &amp;quot;Powdery Mildew&amp;quot;&quot;/&gt;&lt;property id=&quot;20307&quot; value=&quot;582&quot;/&gt;&lt;/object&gt;&lt;object type=&quot;3&quot; unique_id=&quot;34493&quot;&gt;&lt;property id=&quot;20148&quot; value=&quot;5&quot;/&gt;&lt;property id=&quot;20300&quot; value=&quot;Slide 22 - &amp;quot;Powdery Mildew&amp;quot;&quot;/&gt;&lt;property id=&quot;20307&quot; value=&quot;583&quot;/&gt;&lt;/object&gt;&lt;object type=&quot;3&quot; unique_id=&quot;34494&quot;&gt;&lt;property id=&quot;20148&quot; value=&quot;5&quot;/&gt;&lt;property id=&quot;20300&quot; value=&quot;Slide 23 - &amp;quot;Powdery Mildew&amp;quot;&quot;/&gt;&lt;property id=&quot;20307&quot; value=&quot;585&quot;/&gt;&lt;/object&gt;&lt;object type=&quot;3&quot; unique_id=&quot;34495&quot;&gt;&lt;property id=&quot;20148&quot; value=&quot;5&quot;/&gt;&lt;property id=&quot;20300&quot; value=&quot;Slide 24 - &amp;quot;Powdery Mildew&amp;quot;&quot;/&gt;&lt;property id=&quot;20307&quot; value=&quot;586&quot;/&gt;&lt;/object&gt;&lt;object type=&quot;3&quot; unique_id=&quot;34496&quot;&gt;&lt;property id=&quot;20148&quot; value=&quot;5&quot;/&gt;&lt;property id=&quot;20300&quot; value=&quot;Slide 25 - &amp;quot;Grape Phylloxera, Daktulosophaira vitifoliae&amp;quot;&quot;/&gt;&lt;property id=&quot;20307&quot; value=&quot;584&quot;/&gt;&lt;/object&gt;&lt;object type=&quot;3&quot; unique_id=&quot;34633&quot;&gt;&lt;property id=&quot;20148&quot; value=&quot;5&quot;/&gt;&lt;property id=&quot;20300&quot; value=&quot;Slide 26 - &amp;quot;Grape Phylloxera&amp;quot;&quot;/&gt;&lt;property id=&quot;20307&quot; value=&quot;587&quot;/&gt;&lt;/object&gt;&lt;object type=&quot;3&quot; unique_id=&quot;34634&quot;&gt;&lt;property id=&quot;20148&quot; value=&quot;5&quot;/&gt;&lt;property id=&quot;20300&quot; value=&quot;Slide 27 - &amp;quot;The Solution?&amp;quot;&quot;/&gt;&lt;property id=&quot;20307&quot; value=&quot;588&quot;/&gt;&lt;/object&gt;&lt;object type=&quot;3&quot; unique_id=&quot;34815&quot;&gt;&lt;property id=&quot;20148&quot; value=&quot;5&quot;/&gt;&lt;property id=&quot;20300&quot; value=&quot;Slide 28 - &amp;quot;The Solution&amp;quot;&quot;/&gt;&lt;property id=&quot;20307&quot; value=&quot;589&quot;/&gt;&lt;/object&gt;&lt;object type=&quot;3&quot; unique_id=&quot;35001&quot;&gt;&lt;property id=&quot;20148&quot; value=&quot;5&quot;/&gt;&lt;property id=&quot;20300&quot; value=&quot;Slide 29 - &amp;quot;Purple Loosestrife, &amp;#x0D;&amp;#x0A;Lythrum salicaria&amp;quot;&quot;/&gt;&lt;property id=&quot;20307&quot; value=&quot;590&quot;/&gt;&lt;/object&gt;&lt;object type=&quot;3&quot; unique_id=&quot;35002&quot;&gt;&lt;property id=&quot;20148&quot; value=&quot;5&quot;/&gt;&lt;property id=&quot;20300&quot; value=&quot;Slide 30 - &amp;quot;Purple Loosestrife&amp;quot;&quot;/&gt;&lt;property id=&quot;20307&quot; value=&quot;591&quot;/&gt;&lt;/object&gt;&lt;object type=&quot;3&quot; unique_id=&quot;35003&quot;&gt;&lt;property id=&quot;20148&quot; value=&quot;5&quot;/&gt;&lt;property id=&quot;20300&quot; value=&quot;Slide 31 - &amp;quot;Purple Loosestrife&amp;quot;&quot;/&gt;&lt;property id=&quot;20307&quot; value=&quot;592&quot;/&gt;&lt;/object&gt;&lt;object type=&quot;3&quot; unique_id=&quot;35284&quot;&gt;&lt;property id=&quot;20148&quot; value=&quot;5&quot;/&gt;&lt;property id=&quot;20300&quot; value=&quot;Slide 33 - &amp;quot;Indian Mongoose&amp;quot;&quot;/&gt;&lt;property id=&quot;20307&quot; value=&quot;593&quot;/&gt;&lt;/object&gt;&lt;object type=&quot;3&quot; unique_id=&quot;35285&quot;&gt;&lt;property id=&quot;20148&quot; value=&quot;5&quot;/&gt;&lt;property id=&quot;20300&quot; value=&quot;Slide 34 - &amp;quot;Indian Mongoose&amp;quot;&quot;/&gt;&lt;property id=&quot;20307&quot; value=&quot;594&quot;/&gt;&lt;/object&gt;&lt;object type=&quot;3&quot; unique_id=&quot;35286&quot;&gt;&lt;property id=&quot;20148&quot; value=&quot;5&quot;/&gt;&lt;property id=&quot;20300&quot; value=&quot;Slide 35 - &amp;quot;Indian Mongoose&amp;quot;&quot;/&gt;&lt;property id=&quot;20307&quot; value=&quot;595&quot;/&gt;&lt;/object&gt;&lt;object type=&quot;3&quot; unique_id=&quot;35459&quot;&gt;&lt;property id=&quot;20148&quot; value=&quot;5&quot;/&gt;&lt;property id=&quot;20300&quot; value=&quot;Slide 36 - &amp;quot;References&amp;quot;&quot;/&gt;&lt;property id=&quot;20307&quot; value=&quot;596&quot;/&gt;&lt;/object&gt;&lt;object type=&quot;3&quot; unique_id=&quot;35460&quot;&gt;&lt;property id=&quot;20148&quot; value=&quot;5&quot;/&gt;&lt;property id=&quot;20300&quot; value=&quot;Slide 37 - &amp;quot;Required Readings&amp;quot;&quot;/&gt;&lt;property id=&quot;20307&quot; value=&quot;597&quot;/&gt;&lt;/object&gt;&lt;object type=&quot;3&quot; unique_id=&quot;35658&quot;&gt;&lt;property id=&quot;20148&quot; value=&quot;5&quot;/&gt;&lt;property id=&quot;20300&quot; value=&quot;Slide 3 - &amp;quot;Case Studies:  Key Concepts&amp;quot;&quot;/&gt;&lt;property id=&quot;20307&quot; value=&quot;598&quot;/&gt;&lt;/object&gt;&lt;object type=&quot;3&quot; unique_id=&quot;35659&quot;&gt;&lt;property id=&quot;20148&quot; value=&quot;5&quot;/&gt;&lt;property id=&quot;20300&quot; value=&quot;Slide 38 - &amp;quot;Class Discussion:  Background&amp;quot;&quot;/&gt;&lt;property id=&quot;20307&quot; value=&quot;599&quot;/&gt;&lt;/object&gt;&lt;object type=&quot;3&quot; unique_id=&quot;35660&quot;&gt;&lt;property id=&quot;20148&quot; value=&quot;5&quot;/&gt;&lt;property id=&quot;20300&quot; value=&quot;Slide 39 - &amp;quot;Class Discussion Topics&amp;quot;&quot;/&gt;&lt;property id=&quot;20307&quot; value=&quot;600&quot;/&gt;&lt;/object&gt;&lt;/object&gt;&lt;object type=&quot;8&quot; unique_id=&quot;10060&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3603</TotalTime>
  <Words>786</Words>
  <Application>Microsoft Office PowerPoint</Application>
  <PresentationFormat>On-screen Show (4:3)</PresentationFormat>
  <Paragraphs>123</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Course Overview </vt:lpstr>
      <vt:lpstr>Class Lectures</vt:lpstr>
      <vt:lpstr>Purpose of Assignments</vt:lpstr>
      <vt:lpstr>Facebook Posting Guidelines</vt:lpstr>
      <vt:lpstr>Course Website and Facebook</vt:lpstr>
      <vt:lpstr>Activity Assignment</vt:lpstr>
      <vt:lpstr>Written Assignments</vt:lpstr>
      <vt:lpstr>All Students</vt:lpstr>
      <vt:lpstr>All Students</vt:lpstr>
      <vt:lpstr>All Students</vt:lpstr>
      <vt:lpstr>All Students</vt:lpstr>
      <vt:lpstr>Assignment 1</vt:lpstr>
      <vt:lpstr>Assignment 1</vt:lpstr>
      <vt:lpstr>Assignment 2</vt:lpstr>
      <vt:lpstr>Assignment 2</vt:lpstr>
      <vt:lpstr>Assignment 3</vt:lpstr>
      <vt:lpstr>Assignment 4</vt:lpstr>
      <vt:lpstr>Assignment 5:   Graduate Students Only</vt:lpstr>
      <vt:lpstr>Exam Information</vt:lpstr>
      <vt:lpstr>Questions?</vt:lpstr>
    </vt:vector>
  </TitlesOfParts>
  <Company>UF Institute of Food and Agricultural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Amanda Hodges</dc:creator>
  <cp:lastModifiedBy>Windows User</cp:lastModifiedBy>
  <cp:revision>274</cp:revision>
  <dcterms:created xsi:type="dcterms:W3CDTF">2007-07-15T01:01:19Z</dcterms:created>
  <dcterms:modified xsi:type="dcterms:W3CDTF">2010-08-22T19:44:34Z</dcterms:modified>
</cp:coreProperties>
</file>